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56"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1660" autoAdjust="0"/>
    <p:restoredTop sz="94706" autoAdjust="0"/>
  </p:normalViewPr>
  <p:slideViewPr>
    <p:cSldViewPr snapToGrid="0" snapToObjects="1" showGuides="1">
      <p:cViewPr varScale="1">
        <p:scale>
          <a:sx n="46" d="100"/>
          <a:sy n="46" d="100"/>
        </p:scale>
        <p:origin x="-108" y="42"/>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2/15/2017</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684412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jp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7000">
              <a:srgbClr val="7B8BB5"/>
            </a:gs>
            <a:gs pos="16000">
              <a:schemeClr val="accent5">
                <a:lumMod val="50000"/>
              </a:schemeClr>
            </a:gs>
            <a:gs pos="54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170" name="Text Placeholder 169"/>
          <p:cNvSpPr>
            <a:spLocks noGrp="1"/>
          </p:cNvSpPr>
          <p:nvPr>
            <p:ph type="body" sz="quarter" idx="10"/>
          </p:nvPr>
        </p:nvSpPr>
        <p:spPr>
          <a:xfrm>
            <a:off x="565116" y="3063161"/>
            <a:ext cx="6285508" cy="9250871"/>
          </a:xfrm>
        </p:spPr>
        <p:txBody>
          <a:bodyPr/>
          <a:lstStyle/>
          <a:p>
            <a:r>
              <a:rPr lang="en-US" sz="2000" dirty="0"/>
              <a:t>Immune parameters including platelet lymphocyte ratio (PLR) and neutrophil lymphocyte ratio (NLR) have been associated with survival in a variety of cancers and may serve as markers of systemic inflammation. </a:t>
            </a:r>
            <a:r>
              <a:rPr lang="en-US" sz="2000" dirty="0" smtClean="0"/>
              <a:t/>
            </a:r>
            <a:br>
              <a:rPr lang="en-US" sz="2000" dirty="0" smtClean="0"/>
            </a:br>
            <a:r>
              <a:rPr lang="en-US" sz="2000" dirty="0" smtClean="0"/>
              <a:t/>
            </a:r>
            <a:br>
              <a:rPr lang="en-US" sz="2000" dirty="0" smtClean="0"/>
            </a:br>
            <a:r>
              <a:rPr lang="en-US" sz="2000" dirty="0" smtClean="0"/>
              <a:t>Prior </a:t>
            </a:r>
            <a:r>
              <a:rPr lang="en-US" sz="2000" dirty="0"/>
              <a:t>studies have identified PLR and NLR as predictors of overall survival (OS) and toxicity, including radiation pneumonitis (RP), following stereotactic radiotherapy and surgery for early stage lung cancer, but this association is less well-studied for locally advanced non-small cell lung cancer (LA-NSCLC</a:t>
            </a:r>
            <a:r>
              <a:rPr lang="en-US" sz="2000" dirty="0" smtClean="0"/>
              <a:t>) [1, 2]. </a:t>
            </a:r>
            <a:br>
              <a:rPr lang="en-US" sz="2000" dirty="0" smtClean="0"/>
            </a:br>
            <a:r>
              <a:rPr lang="en-US" sz="2000" dirty="0" smtClean="0"/>
              <a:t/>
            </a:r>
            <a:br>
              <a:rPr lang="en-US" sz="2000" dirty="0" smtClean="0"/>
            </a:br>
            <a:r>
              <a:rPr lang="en-US" sz="2000" dirty="0" smtClean="0"/>
              <a:t>Radiation pneumonitis is a potential dose-dependent adverse effect of radiation therapy that lowers quality of life, increases hospitalizations, and can lead to complications that worsens prognosis. It is often mild, but may cause acute (four to twelve weeks) or fibrotic (late, six to twelve months, refractory to treatment) manifestations [3, 4]:</a:t>
            </a:r>
            <a:br>
              <a:rPr lang="en-US" sz="2000" dirty="0" smtClean="0"/>
            </a:br>
            <a:r>
              <a:rPr lang="en-US" sz="2000" dirty="0" smtClean="0"/>
              <a:t> ∙ Symptoms: nonproductive cough, dyspnea on exertion, fever, chest pain, malaise, weight loss</a:t>
            </a:r>
            <a:br>
              <a:rPr lang="en-US" sz="2000" dirty="0" smtClean="0"/>
            </a:br>
            <a:r>
              <a:rPr lang="en-US" sz="2000" dirty="0"/>
              <a:t> ∙ </a:t>
            </a:r>
            <a:r>
              <a:rPr lang="en-US" sz="2000" dirty="0" smtClean="0"/>
              <a:t>Signs: crackles, pleural rub, dullness to percussion, stable pleural effusion, tachypnea, cyanosis, pulmonary hypertension (advanced)</a:t>
            </a:r>
            <a:br>
              <a:rPr lang="en-US" sz="2000" dirty="0" smtClean="0"/>
            </a:br>
            <a:endParaRPr lang="en-US" sz="2000" dirty="0" smtClean="0"/>
          </a:p>
          <a:p>
            <a:r>
              <a:rPr lang="en-US" sz="2000" dirty="0" smtClean="0"/>
              <a:t/>
            </a:r>
            <a:br>
              <a:rPr lang="en-US" sz="2000" dirty="0" smtClean="0"/>
            </a:br>
            <a:endParaRPr lang="en-US" sz="2000" dirty="0"/>
          </a:p>
        </p:txBody>
      </p:sp>
      <p:sp>
        <p:nvSpPr>
          <p:cNvPr id="171" name="Text Placeholder 170"/>
          <p:cNvSpPr>
            <a:spLocks noGrp="1"/>
          </p:cNvSpPr>
          <p:nvPr>
            <p:ph type="body" sz="quarter" idx="11"/>
          </p:nvPr>
        </p:nvSpPr>
        <p:spPr/>
        <p:txBody>
          <a:bodyPr/>
          <a:lstStyle/>
          <a:p>
            <a:r>
              <a:rPr lang="en-US" dirty="0" smtClean="0"/>
              <a:t>INTRODUCTION</a:t>
            </a:r>
            <a:endParaRPr lang="en-US" dirty="0"/>
          </a:p>
        </p:txBody>
      </p:sp>
      <p:pic>
        <p:nvPicPr>
          <p:cNvPr id="13" name="Picture Placeholder 12"/>
          <p:cNvPicPr>
            <a:picLocks noGrp="1" noChangeAspect="1"/>
          </p:cNvPicPr>
          <p:nvPr>
            <p:ph type="pic" sz="quarter" idx="15"/>
          </p:nvPr>
        </p:nvPicPr>
        <p:blipFill>
          <a:blip r:embed="rId3">
            <a:extLst>
              <a:ext uri="{28A0092B-C50C-407E-A947-70E740481C1C}">
                <a14:useLocalDpi xmlns:a14="http://schemas.microsoft.com/office/drawing/2010/main" val="0"/>
              </a:ext>
            </a:extLst>
          </a:blip>
          <a:srcRect t="27241" b="27241"/>
          <a:stretch>
            <a:fillRect/>
          </a:stretch>
        </p:blipFill>
        <p:spPr/>
      </p:pic>
      <p:pic>
        <p:nvPicPr>
          <p:cNvPr id="14" name="Picture Placeholder 13"/>
          <p:cNvPicPr>
            <a:picLocks noGrp="1" noChangeAspect="1"/>
          </p:cNvPicPr>
          <p:nvPr>
            <p:ph type="pic" sz="quarter" idx="18"/>
          </p:nvPr>
        </p:nvPicPr>
        <p:blipFill>
          <a:blip r:embed="rId4">
            <a:extLst>
              <a:ext uri="{28A0092B-C50C-407E-A947-70E740481C1C}">
                <a14:useLocalDpi xmlns:a14="http://schemas.microsoft.com/office/drawing/2010/main" val="0"/>
              </a:ext>
            </a:extLst>
          </a:blip>
          <a:srcRect t="27241" b="27241"/>
          <a:stretch>
            <a:fillRect/>
          </a:stretch>
        </p:blipFill>
        <p:spPr/>
      </p:pic>
      <p:sp>
        <p:nvSpPr>
          <p:cNvPr id="174" name="Text Placeholder 173"/>
          <p:cNvSpPr>
            <a:spLocks noGrp="1"/>
          </p:cNvSpPr>
          <p:nvPr>
            <p:ph type="body" sz="quarter" idx="20"/>
          </p:nvPr>
        </p:nvSpPr>
        <p:spPr>
          <a:xfrm>
            <a:off x="603682" y="11373455"/>
            <a:ext cx="6281539" cy="428684"/>
          </a:xfrm>
        </p:spPr>
        <p:txBody>
          <a:bodyPr/>
          <a:lstStyle/>
          <a:p>
            <a:r>
              <a:rPr lang="en-US" dirty="0" smtClean="0"/>
              <a:t>OBJECTIVES</a:t>
            </a:r>
            <a:endParaRPr lang="en-US" dirty="0"/>
          </a:p>
        </p:txBody>
      </p:sp>
      <p:sp>
        <p:nvSpPr>
          <p:cNvPr id="175" name="Text Placeholder 174"/>
          <p:cNvSpPr>
            <a:spLocks noGrp="1"/>
          </p:cNvSpPr>
          <p:nvPr>
            <p:ph type="body" sz="quarter" idx="21"/>
          </p:nvPr>
        </p:nvSpPr>
        <p:spPr>
          <a:xfrm>
            <a:off x="7241978" y="3063161"/>
            <a:ext cx="6280546" cy="12020860"/>
          </a:xfrm>
        </p:spPr>
        <p:txBody>
          <a:bodyPr/>
          <a:lstStyle/>
          <a:p>
            <a:r>
              <a:rPr lang="en-US" sz="2000" dirty="0"/>
              <a:t>The records of 106 consecutive LA-NSCLC patients treated with definitive CRT from 2004-2015 were reviewed. Pre-treatment complete blood count (CBC) with differential was available for 87 patients who form the study population. 63 patients also had a post-treatment CBC within 3 weeks of completing CRT. </a:t>
            </a:r>
            <a:r>
              <a:rPr lang="en-US" sz="2000" dirty="0" smtClean="0"/>
              <a:t>Pre- and post- treatment immune parameters were documented. RP </a:t>
            </a:r>
            <a:r>
              <a:rPr lang="en-US" sz="2000" dirty="0"/>
              <a:t>was scored according to CTCAE v </a:t>
            </a:r>
            <a:r>
              <a:rPr lang="en-US" sz="2000" dirty="0" smtClean="0"/>
              <a:t>4.0 [5]. </a:t>
            </a:r>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smtClean="0"/>
          </a:p>
          <a:p>
            <a:endParaRPr lang="en-US" sz="2000" dirty="0" smtClean="0"/>
          </a:p>
          <a:p>
            <a:endParaRPr lang="en-US" sz="2000" dirty="0" smtClean="0"/>
          </a:p>
          <a:p>
            <a:endParaRPr lang="en-US" sz="2000" dirty="0" smtClean="0"/>
          </a:p>
          <a:p>
            <a:r>
              <a:rPr lang="en-US" sz="2000" dirty="0" smtClean="0"/>
              <a:t>The </a:t>
            </a:r>
            <a:r>
              <a:rPr lang="en-US" sz="2000" dirty="0"/>
              <a:t>association between each parameter and development of grade 2+ </a:t>
            </a:r>
            <a:r>
              <a:rPr lang="en-US" sz="2000" dirty="0" smtClean="0"/>
              <a:t>RP </a:t>
            </a:r>
            <a:r>
              <a:rPr lang="en-US" sz="2000" dirty="0"/>
              <a:t>was assessed as a continuous variable with logistic regression, and association with OS was assessed as a continuous variable with a Cox proportional hazards model. </a:t>
            </a:r>
            <a:endParaRPr lang="en-US" sz="2000" dirty="0"/>
          </a:p>
        </p:txBody>
      </p:sp>
      <p:sp>
        <p:nvSpPr>
          <p:cNvPr id="176" name="Text Placeholder 175"/>
          <p:cNvSpPr>
            <a:spLocks noGrp="1"/>
          </p:cNvSpPr>
          <p:nvPr>
            <p:ph type="body" sz="quarter" idx="22"/>
          </p:nvPr>
        </p:nvSpPr>
        <p:spPr/>
        <p:txBody>
          <a:bodyPr/>
          <a:lstStyle/>
          <a:p>
            <a:r>
              <a:rPr lang="en-US" dirty="0" smtClean="0"/>
              <a:t>MATERIALS AND METHODS</a:t>
            </a:r>
            <a:endParaRPr lang="en-US" dirty="0"/>
          </a:p>
        </p:txBody>
      </p:sp>
      <p:sp>
        <p:nvSpPr>
          <p:cNvPr id="177" name="Text Placeholder 176"/>
          <p:cNvSpPr>
            <a:spLocks noGrp="1"/>
          </p:cNvSpPr>
          <p:nvPr>
            <p:ph type="body" sz="quarter" idx="23"/>
          </p:nvPr>
        </p:nvSpPr>
        <p:spPr>
          <a:xfrm>
            <a:off x="13911462" y="3063161"/>
            <a:ext cx="6280546" cy="4572667"/>
          </a:xfrm>
        </p:spPr>
        <p:txBody>
          <a:bodyPr/>
          <a:lstStyle/>
          <a:p>
            <a:r>
              <a:rPr lang="en-US" sz="2000" dirty="0"/>
              <a:t>At a median follow-up of 24.8 months for living patients, 2 and 3-year actuarial estimates of OS were 51% and 38%, respectively, for the entire cohort. Twelve patients (14%) developed grade 2+ RP. No pre-treatment immune parameter was significantly predictive of RP development. Among the evaluated pre-treatment immune parameters, only elevated ANC trended toward an association with improved OS (p=0.08). No significant association between pre-treatment ANC, ALC, albumin, PLR, or NLR and OS was identified. Change from pre- to post-treatment value for all evaluated parameters was similarly not predictive of OS or development of RP significantly.</a:t>
            </a:r>
            <a:endParaRPr lang="en-US" sz="2000" dirty="0"/>
          </a:p>
        </p:txBody>
      </p:sp>
      <p:sp>
        <p:nvSpPr>
          <p:cNvPr id="178" name="Text Placeholder 177"/>
          <p:cNvSpPr>
            <a:spLocks noGrp="1"/>
          </p:cNvSpPr>
          <p:nvPr>
            <p:ph type="body" sz="quarter" idx="24"/>
          </p:nvPr>
        </p:nvSpPr>
        <p:spPr/>
        <p:txBody>
          <a:bodyPr/>
          <a:lstStyle/>
          <a:p>
            <a:r>
              <a:rPr lang="en-US" dirty="0" smtClean="0"/>
              <a:t>RESULTS</a:t>
            </a:r>
            <a:endParaRPr lang="en-US" dirty="0"/>
          </a:p>
        </p:txBody>
      </p:sp>
      <p:sp>
        <p:nvSpPr>
          <p:cNvPr id="179" name="Text Placeholder 178"/>
          <p:cNvSpPr>
            <a:spLocks noGrp="1"/>
          </p:cNvSpPr>
          <p:nvPr>
            <p:ph type="body" sz="quarter" idx="25"/>
          </p:nvPr>
        </p:nvSpPr>
        <p:spPr/>
        <p:txBody>
          <a:bodyPr/>
          <a:lstStyle/>
          <a:p>
            <a:r>
              <a:rPr lang="en-US" dirty="0" smtClean="0"/>
              <a:t>CONCLUSIONS</a:t>
            </a:r>
            <a:endParaRPr lang="en-US" dirty="0"/>
          </a:p>
        </p:txBody>
      </p:sp>
      <p:sp>
        <p:nvSpPr>
          <p:cNvPr id="180" name="Text Placeholder 179"/>
          <p:cNvSpPr>
            <a:spLocks noGrp="1"/>
          </p:cNvSpPr>
          <p:nvPr>
            <p:ph type="body" sz="quarter" idx="26"/>
          </p:nvPr>
        </p:nvSpPr>
        <p:spPr>
          <a:xfrm>
            <a:off x="20575984" y="3063161"/>
            <a:ext cx="6279386" cy="5495997"/>
          </a:xfrm>
        </p:spPr>
        <p:txBody>
          <a:bodyPr/>
          <a:lstStyle/>
          <a:p>
            <a:r>
              <a:rPr lang="en-US" sz="2000" dirty="0"/>
              <a:t>In contrast to early stage NSCLC studies, we identified no statistically significant association between pre-treatment immune parameters and OS or RP in a cohort of LA-NSCLC patients treated with CRT.  We identified a trend toward improved OS in patients with an elevated pre-treatment ANC, contrasting with previous studies associating elevated ANC with OS decrements for early stage NSCLC. Our data suggest application of predictive models based on immune profile derived from early stage early stage patients to LA-NSCLC may be premature, and interrogation of larger datasets is warranted to further elucidate associations between immune profile, toxicity, and OS in this population. </a:t>
            </a:r>
            <a:r>
              <a:rPr lang="en-US" sz="2000" dirty="0" smtClean="0"/>
              <a:t>Subsequently, this will allow physicians to further stratify patients and identify those who are more likely able to tolerate radiation therapy safely. </a:t>
            </a:r>
            <a:endParaRPr lang="en-US" sz="2000" dirty="0"/>
          </a:p>
        </p:txBody>
      </p:sp>
      <p:sp>
        <p:nvSpPr>
          <p:cNvPr id="181" name="Text Placeholder 180"/>
          <p:cNvSpPr>
            <a:spLocks noGrp="1"/>
          </p:cNvSpPr>
          <p:nvPr>
            <p:ph type="body" sz="quarter" idx="27"/>
          </p:nvPr>
        </p:nvSpPr>
        <p:spPr>
          <a:xfrm>
            <a:off x="20629945" y="9276271"/>
            <a:ext cx="6279386" cy="428684"/>
          </a:xfrm>
        </p:spPr>
        <p:txBody>
          <a:bodyPr/>
          <a:lstStyle/>
          <a:p>
            <a:r>
              <a:rPr lang="en-US" dirty="0" smtClean="0"/>
              <a:t>REFERENCES</a:t>
            </a:r>
            <a:endParaRPr lang="en-US" dirty="0"/>
          </a:p>
        </p:txBody>
      </p:sp>
      <p:sp>
        <p:nvSpPr>
          <p:cNvPr id="182" name="Text Placeholder 181"/>
          <p:cNvSpPr>
            <a:spLocks noGrp="1"/>
          </p:cNvSpPr>
          <p:nvPr>
            <p:ph type="body" sz="quarter" idx="28"/>
          </p:nvPr>
        </p:nvSpPr>
        <p:spPr>
          <a:xfrm>
            <a:off x="20567318" y="9704955"/>
            <a:ext cx="6282531" cy="4745022"/>
          </a:xfrm>
        </p:spPr>
        <p:txBody>
          <a:bodyPr/>
          <a:lstStyle/>
          <a:p>
            <a:r>
              <a:rPr lang="en-US" sz="1600" dirty="0" smtClean="0"/>
              <a:t>[1] </a:t>
            </a:r>
            <a:r>
              <a:rPr lang="en-US" sz="1600" dirty="0" err="1"/>
              <a:t>Shaverdian</a:t>
            </a:r>
            <a:r>
              <a:rPr lang="en-US" sz="1600" dirty="0"/>
              <a:t>, Narek, et al. "Pretreatment Immune Parameters Predict for Overall Survival and Toxicity in Early-Stage Non–Small-Cell Lung Cancer Patients Treated With Stereotactic Body Radiation Therapy." </a:t>
            </a:r>
            <a:r>
              <a:rPr lang="en-US" sz="1600" i="1" dirty="0"/>
              <a:t>Clinical lung cancer</a:t>
            </a:r>
            <a:r>
              <a:rPr lang="en-US" sz="1600" dirty="0"/>
              <a:t> 17.1 (2016): 39-46</a:t>
            </a:r>
            <a:r>
              <a:rPr lang="en-US" sz="1600" dirty="0" smtClean="0"/>
              <a:t>.</a:t>
            </a:r>
            <a:br>
              <a:rPr lang="en-US" sz="1600" dirty="0" smtClean="0"/>
            </a:br>
            <a:r>
              <a:rPr lang="en-US" sz="1600" dirty="0" smtClean="0"/>
              <a:t/>
            </a:r>
            <a:br>
              <a:rPr lang="en-US" sz="1600" dirty="0" smtClean="0"/>
            </a:br>
            <a:r>
              <a:rPr lang="en-US" sz="1600" dirty="0" smtClean="0"/>
              <a:t>[2] </a:t>
            </a:r>
            <a:r>
              <a:rPr lang="en-US" sz="1600" dirty="0"/>
              <a:t>Kobayashi, </a:t>
            </a:r>
            <a:r>
              <a:rPr lang="en-US" sz="1600" dirty="0" err="1"/>
              <a:t>Naohiro</a:t>
            </a:r>
            <a:r>
              <a:rPr lang="en-US" sz="1600" dirty="0"/>
              <a:t>, et al. "Preoperative lymphocyte count is an independent prognostic factor in node-negative non-small cell lung cancer." </a:t>
            </a:r>
            <a:r>
              <a:rPr lang="en-US" sz="1600" i="1" dirty="0"/>
              <a:t>Lung cancer</a:t>
            </a:r>
            <a:r>
              <a:rPr lang="en-US" sz="1600" dirty="0"/>
              <a:t> 75.2 (2012): 223-227</a:t>
            </a:r>
            <a:r>
              <a:rPr lang="en-US" sz="1600" dirty="0" smtClean="0"/>
              <a:t>.</a:t>
            </a:r>
            <a:br>
              <a:rPr lang="en-US" sz="1600" dirty="0" smtClean="0"/>
            </a:br>
            <a:r>
              <a:rPr lang="en-US" sz="1600" dirty="0" smtClean="0"/>
              <a:t/>
            </a:r>
            <a:br>
              <a:rPr lang="en-US" sz="1600" dirty="0" smtClean="0"/>
            </a:br>
            <a:r>
              <a:rPr lang="en-US" sz="1600" dirty="0" smtClean="0"/>
              <a:t>[3] </a:t>
            </a:r>
            <a:r>
              <a:rPr lang="en-US" sz="1600" dirty="0" err="1"/>
              <a:t>Abratt</a:t>
            </a:r>
            <a:r>
              <a:rPr lang="en-US" sz="1600" dirty="0"/>
              <a:t>, Raymond P., et al. "Pulmonary complications of radiation therapy." </a:t>
            </a:r>
            <a:r>
              <a:rPr lang="en-US" sz="1600" i="1" dirty="0"/>
              <a:t>Clinics in chest medicine</a:t>
            </a:r>
            <a:r>
              <a:rPr lang="en-US" sz="1600" dirty="0"/>
              <a:t> 25.1 (2004): 167-177</a:t>
            </a:r>
            <a:r>
              <a:rPr lang="en-US" sz="1600" dirty="0" smtClean="0"/>
              <a:t>.</a:t>
            </a:r>
            <a:br>
              <a:rPr lang="en-US" sz="1600" dirty="0" smtClean="0"/>
            </a:br>
            <a:endParaRPr lang="en-US" sz="1600" dirty="0" smtClean="0"/>
          </a:p>
          <a:p>
            <a:r>
              <a:rPr lang="en-US" sz="1600" dirty="0" smtClean="0"/>
              <a:t>[4] </a:t>
            </a:r>
            <a:r>
              <a:rPr lang="en-US" sz="1600" dirty="0"/>
              <a:t>Gross, Nicholas J. "Pulmonary effects of radiation therapy." </a:t>
            </a:r>
            <a:r>
              <a:rPr lang="en-US" sz="1600" i="1" dirty="0"/>
              <a:t>Annals of internal medicine</a:t>
            </a:r>
            <a:r>
              <a:rPr lang="en-US" sz="1600" dirty="0"/>
              <a:t> 86.1 (1977): 81-92</a:t>
            </a:r>
            <a:r>
              <a:rPr lang="en-US" sz="1600" dirty="0" smtClean="0"/>
              <a:t>.</a:t>
            </a:r>
            <a:br>
              <a:rPr lang="en-US" sz="1600" dirty="0" smtClean="0"/>
            </a:br>
            <a:r>
              <a:rPr lang="en-US" sz="1600" dirty="0" smtClean="0"/>
              <a:t/>
            </a:r>
            <a:br>
              <a:rPr lang="en-US" sz="1600" dirty="0" smtClean="0"/>
            </a:br>
            <a:r>
              <a:rPr lang="en-US" sz="1600" dirty="0" smtClean="0"/>
              <a:t>[5] </a:t>
            </a:r>
            <a:r>
              <a:rPr lang="en-US" sz="1600" dirty="0"/>
              <a:t>National Cancer Institute. Common Terminology Criteria for Adverse Events v.3.0and v.4.0 (CTCAE</a:t>
            </a:r>
            <a:r>
              <a:rPr lang="en-US" sz="1600" dirty="0" smtClean="0"/>
              <a:t>). </a:t>
            </a:r>
            <a:endParaRPr lang="en-US" sz="1600" dirty="0"/>
          </a:p>
        </p:txBody>
      </p:sp>
      <p:sp>
        <p:nvSpPr>
          <p:cNvPr id="183" name="Text Placeholder 182"/>
          <p:cNvSpPr>
            <a:spLocks noGrp="1"/>
          </p:cNvSpPr>
          <p:nvPr>
            <p:ph type="body" sz="quarter" idx="29"/>
          </p:nvPr>
        </p:nvSpPr>
        <p:spPr>
          <a:xfrm>
            <a:off x="20629945" y="14707206"/>
            <a:ext cx="6279386" cy="428684"/>
          </a:xfrm>
        </p:spPr>
        <p:txBody>
          <a:bodyPr/>
          <a:lstStyle/>
          <a:p>
            <a:r>
              <a:rPr lang="en-US" dirty="0" smtClean="0"/>
              <a:t>ACKNOWLEDGEMENTS AND CONTACTS</a:t>
            </a:r>
            <a:endParaRPr lang="en-US" dirty="0"/>
          </a:p>
        </p:txBody>
      </p:sp>
      <p:sp>
        <p:nvSpPr>
          <p:cNvPr id="184" name="Text Placeholder 183"/>
          <p:cNvSpPr>
            <a:spLocks noGrp="1"/>
          </p:cNvSpPr>
          <p:nvPr>
            <p:ph type="body" sz="quarter" idx="30"/>
          </p:nvPr>
        </p:nvSpPr>
        <p:spPr>
          <a:xfrm>
            <a:off x="20581114" y="15061354"/>
            <a:ext cx="6282531" cy="879348"/>
          </a:xfrm>
        </p:spPr>
        <p:txBody>
          <a:bodyPr/>
          <a:lstStyle/>
          <a:p>
            <a:r>
              <a:rPr lang="en-US" sz="2000" dirty="0" smtClean="0"/>
              <a:t>For questions, please contact Quoc-Anh Ho at quoho@ucdavis.edu. </a:t>
            </a:r>
            <a:endParaRPr lang="en-US" sz="2000" dirty="0"/>
          </a:p>
        </p:txBody>
      </p:sp>
      <p:sp>
        <p:nvSpPr>
          <p:cNvPr id="185" name="Text Placeholder 184"/>
          <p:cNvSpPr>
            <a:spLocks noGrp="1"/>
          </p:cNvSpPr>
          <p:nvPr>
            <p:ph type="body" sz="quarter" idx="95"/>
          </p:nvPr>
        </p:nvSpPr>
        <p:spPr/>
        <p:txBody>
          <a:bodyPr/>
          <a:lstStyle/>
          <a:p>
            <a:endParaRPr lang="en-US"/>
          </a:p>
        </p:txBody>
      </p:sp>
      <p:sp>
        <p:nvSpPr>
          <p:cNvPr id="186" name="Text Placeholder 185"/>
          <p:cNvSpPr>
            <a:spLocks noGrp="1"/>
          </p:cNvSpPr>
          <p:nvPr>
            <p:ph type="body" sz="quarter" idx="96"/>
          </p:nvPr>
        </p:nvSpPr>
        <p:spPr>
          <a:xfrm>
            <a:off x="599713" y="11779345"/>
            <a:ext cx="6285508" cy="3957114"/>
          </a:xfrm>
        </p:spPr>
        <p:txBody>
          <a:bodyPr/>
          <a:lstStyle/>
          <a:p>
            <a:r>
              <a:rPr lang="en-US" sz="2000" dirty="0" smtClean="0"/>
              <a:t>To assess the following pre-treatment, and change in value from pre- to post-treatment immune parameters:</a:t>
            </a:r>
            <a:br>
              <a:rPr lang="en-US" sz="2000" dirty="0" smtClean="0"/>
            </a:br>
            <a:r>
              <a:rPr lang="en-US" sz="2000" dirty="0" smtClean="0"/>
              <a:t> ∙ Absolute Lymphocyte Count (ALC)</a:t>
            </a:r>
            <a:r>
              <a:rPr lang="en-US" sz="2000" dirty="0"/>
              <a:t/>
            </a:r>
            <a:br>
              <a:rPr lang="en-US" sz="2000" dirty="0"/>
            </a:br>
            <a:r>
              <a:rPr lang="en-US" sz="2000" dirty="0"/>
              <a:t> ∙ </a:t>
            </a:r>
            <a:r>
              <a:rPr lang="en-US" sz="2000" dirty="0" smtClean="0"/>
              <a:t>Absolute Neutrophil Count (ANC)</a:t>
            </a:r>
            <a:br>
              <a:rPr lang="en-US" sz="2000" dirty="0" smtClean="0"/>
            </a:br>
            <a:r>
              <a:rPr lang="en-US" sz="2000" dirty="0"/>
              <a:t> ∙ </a:t>
            </a:r>
            <a:r>
              <a:rPr lang="en-US" sz="2000" dirty="0" smtClean="0"/>
              <a:t>Neutrophil-to-Lymphocyte Ratio (NLR)</a:t>
            </a:r>
            <a:br>
              <a:rPr lang="en-US" sz="2000" dirty="0" smtClean="0"/>
            </a:br>
            <a:r>
              <a:rPr lang="en-US" sz="2000" dirty="0"/>
              <a:t> ∙ </a:t>
            </a:r>
            <a:r>
              <a:rPr lang="en-US" sz="2000" dirty="0" smtClean="0"/>
              <a:t>Platelet-to-Lymphocyte Ratio (PLR)</a:t>
            </a:r>
            <a:br>
              <a:rPr lang="en-US" sz="2000" dirty="0" smtClean="0"/>
            </a:br>
            <a:r>
              <a:rPr lang="en-US" sz="2000" dirty="0" smtClean="0"/>
              <a:t/>
            </a:r>
            <a:br>
              <a:rPr lang="en-US" sz="2000" dirty="0" smtClean="0"/>
            </a:br>
            <a:r>
              <a:rPr lang="en-US" sz="2000" dirty="0" smtClean="0"/>
              <a:t>In relation to the following outcomes:</a:t>
            </a:r>
            <a:br>
              <a:rPr lang="en-US" sz="2000" dirty="0" smtClean="0"/>
            </a:br>
            <a:r>
              <a:rPr lang="en-US" sz="2000" dirty="0"/>
              <a:t> ∙ </a:t>
            </a:r>
            <a:r>
              <a:rPr lang="en-US" sz="2000" dirty="0" smtClean="0"/>
              <a:t>Overall Survival</a:t>
            </a:r>
            <a:br>
              <a:rPr lang="en-US" sz="2000" dirty="0" smtClean="0"/>
            </a:br>
            <a:r>
              <a:rPr lang="en-US" sz="2000" dirty="0"/>
              <a:t> ∙ </a:t>
            </a:r>
            <a:r>
              <a:rPr lang="en-US" sz="2000" dirty="0" smtClean="0"/>
              <a:t>Radiation Pneumonitis (Grade 2 or higher)</a:t>
            </a:r>
            <a:br>
              <a:rPr lang="en-US" sz="2000" dirty="0" smtClean="0"/>
            </a:br>
            <a:endParaRPr lang="en-US" sz="2000" dirty="0"/>
          </a:p>
        </p:txBody>
      </p:sp>
      <p:sp>
        <p:nvSpPr>
          <p:cNvPr id="187" name="Text Placeholder 186"/>
          <p:cNvSpPr>
            <a:spLocks noGrp="1"/>
          </p:cNvSpPr>
          <p:nvPr>
            <p:ph type="body" sz="quarter" idx="107"/>
          </p:nvPr>
        </p:nvSpPr>
        <p:spPr/>
        <p:txBody>
          <a:bodyPr/>
          <a:lstStyle/>
          <a:p>
            <a:endParaRPr lang="en-US"/>
          </a:p>
        </p:txBody>
      </p:sp>
      <p:sp>
        <p:nvSpPr>
          <p:cNvPr id="189" name="Text Placeholder 188"/>
          <p:cNvSpPr>
            <a:spLocks noGrp="1"/>
          </p:cNvSpPr>
          <p:nvPr>
            <p:ph type="body" sz="quarter" idx="116"/>
          </p:nvPr>
        </p:nvSpPr>
        <p:spPr/>
        <p:txBody>
          <a:bodyPr/>
          <a:lstStyle/>
          <a:p>
            <a:endParaRPr lang="en-US"/>
          </a:p>
        </p:txBody>
      </p:sp>
      <p:sp>
        <p:nvSpPr>
          <p:cNvPr id="190" name="Text Placeholder 189"/>
          <p:cNvSpPr>
            <a:spLocks noGrp="1"/>
          </p:cNvSpPr>
          <p:nvPr>
            <p:ph type="body" sz="quarter" idx="117"/>
          </p:nvPr>
        </p:nvSpPr>
        <p:spPr/>
        <p:txBody>
          <a:bodyPr/>
          <a:lstStyle/>
          <a:p>
            <a:endParaRPr lang="en-US"/>
          </a:p>
        </p:txBody>
      </p:sp>
      <p:sp>
        <p:nvSpPr>
          <p:cNvPr id="191" name="Text Placeholder 190"/>
          <p:cNvSpPr>
            <a:spLocks noGrp="1"/>
          </p:cNvSpPr>
          <p:nvPr>
            <p:ph type="body" sz="quarter" idx="118"/>
          </p:nvPr>
        </p:nvSpPr>
        <p:spPr/>
        <p:txBody>
          <a:bodyPr/>
          <a:lstStyle/>
          <a:p>
            <a:endParaRPr lang="en-US"/>
          </a:p>
        </p:txBody>
      </p:sp>
      <p:sp>
        <p:nvSpPr>
          <p:cNvPr id="192" name="Text Placeholder 191"/>
          <p:cNvSpPr>
            <a:spLocks noGrp="1"/>
          </p:cNvSpPr>
          <p:nvPr>
            <p:ph type="body" sz="quarter" idx="119"/>
          </p:nvPr>
        </p:nvSpPr>
        <p:spPr/>
        <p:txBody>
          <a:bodyPr/>
          <a:lstStyle/>
          <a:p>
            <a:endParaRPr lang="en-US"/>
          </a:p>
        </p:txBody>
      </p:sp>
      <p:sp>
        <p:nvSpPr>
          <p:cNvPr id="193" name="Text Placeholder 192"/>
          <p:cNvSpPr>
            <a:spLocks noGrp="1"/>
          </p:cNvSpPr>
          <p:nvPr>
            <p:ph type="body" sz="quarter" idx="120"/>
          </p:nvPr>
        </p:nvSpPr>
        <p:spPr/>
        <p:txBody>
          <a:bodyPr/>
          <a:lstStyle/>
          <a:p>
            <a:endParaRPr lang="en-US"/>
          </a:p>
        </p:txBody>
      </p:sp>
      <p:sp>
        <p:nvSpPr>
          <p:cNvPr id="194" name="Text Placeholder 193"/>
          <p:cNvSpPr>
            <a:spLocks noGrp="1"/>
          </p:cNvSpPr>
          <p:nvPr>
            <p:ph type="body" sz="quarter" idx="121"/>
          </p:nvPr>
        </p:nvSpPr>
        <p:spPr/>
        <p:txBody>
          <a:bodyPr/>
          <a:lstStyle/>
          <a:p>
            <a:endParaRPr lang="en-US"/>
          </a:p>
        </p:txBody>
      </p:sp>
      <p:sp>
        <p:nvSpPr>
          <p:cNvPr id="195" name="Text Placeholder 194"/>
          <p:cNvSpPr>
            <a:spLocks noGrp="1"/>
          </p:cNvSpPr>
          <p:nvPr>
            <p:ph type="body" sz="quarter" idx="122"/>
          </p:nvPr>
        </p:nvSpPr>
        <p:spPr/>
        <p:txBody>
          <a:bodyPr/>
          <a:lstStyle/>
          <a:p>
            <a:endParaRPr lang="en-US"/>
          </a:p>
        </p:txBody>
      </p:sp>
      <p:sp>
        <p:nvSpPr>
          <p:cNvPr id="196" name="Text Placeholder 195"/>
          <p:cNvSpPr>
            <a:spLocks noGrp="1"/>
          </p:cNvSpPr>
          <p:nvPr>
            <p:ph type="body" sz="quarter" idx="123"/>
          </p:nvPr>
        </p:nvSpPr>
        <p:spPr/>
        <p:txBody>
          <a:bodyPr/>
          <a:lstStyle/>
          <a:p>
            <a:endParaRPr lang="en-US"/>
          </a:p>
        </p:txBody>
      </p:sp>
      <p:sp>
        <p:nvSpPr>
          <p:cNvPr id="197" name="Text Placeholder 196"/>
          <p:cNvSpPr>
            <a:spLocks noGrp="1"/>
          </p:cNvSpPr>
          <p:nvPr>
            <p:ph type="body" sz="quarter" idx="124"/>
          </p:nvPr>
        </p:nvSpPr>
        <p:spPr/>
        <p:txBody>
          <a:bodyPr/>
          <a:lstStyle/>
          <a:p>
            <a:endParaRPr lang="en-US"/>
          </a:p>
        </p:txBody>
      </p:sp>
      <p:sp>
        <p:nvSpPr>
          <p:cNvPr id="198" name="Text Placeholder 197"/>
          <p:cNvSpPr>
            <a:spLocks noGrp="1"/>
          </p:cNvSpPr>
          <p:nvPr>
            <p:ph type="body" sz="quarter" idx="125"/>
          </p:nvPr>
        </p:nvSpPr>
        <p:spPr/>
        <p:txBody>
          <a:bodyPr/>
          <a:lstStyle/>
          <a:p>
            <a:endParaRPr lang="en-US"/>
          </a:p>
        </p:txBody>
      </p:sp>
      <p:sp>
        <p:nvSpPr>
          <p:cNvPr id="188" name="Picture Placeholder 187"/>
          <p:cNvSpPr>
            <a:spLocks noGrp="1"/>
          </p:cNvSpPr>
          <p:nvPr>
            <p:ph type="pic" sz="quarter" idx="115"/>
          </p:nvPr>
        </p:nvSpPr>
        <p:spPr/>
      </p:sp>
      <p:sp>
        <p:nvSpPr>
          <p:cNvPr id="199" name="Picture Placeholder 198"/>
          <p:cNvSpPr>
            <a:spLocks noGrp="1"/>
          </p:cNvSpPr>
          <p:nvPr>
            <p:ph type="pic" sz="quarter" idx="126"/>
          </p:nvPr>
        </p:nvSpPr>
        <p:spPr/>
      </p:sp>
      <p:sp>
        <p:nvSpPr>
          <p:cNvPr id="200" name="Picture Placeholder 199"/>
          <p:cNvSpPr>
            <a:spLocks noGrp="1"/>
          </p:cNvSpPr>
          <p:nvPr>
            <p:ph type="pic" sz="quarter" idx="127"/>
          </p:nvPr>
        </p:nvSpPr>
        <p:spPr/>
      </p:sp>
      <p:sp>
        <p:nvSpPr>
          <p:cNvPr id="201" name="Picture Placeholder 200"/>
          <p:cNvSpPr>
            <a:spLocks noGrp="1"/>
          </p:cNvSpPr>
          <p:nvPr>
            <p:ph type="pic" sz="quarter" idx="128"/>
          </p:nvPr>
        </p:nvSpPr>
        <p:spPr/>
      </p:sp>
      <p:sp>
        <p:nvSpPr>
          <p:cNvPr id="202" name="Picture Placeholder 201"/>
          <p:cNvSpPr>
            <a:spLocks noGrp="1"/>
          </p:cNvSpPr>
          <p:nvPr>
            <p:ph type="pic" sz="quarter" idx="129"/>
          </p:nvPr>
        </p:nvSpPr>
        <p:spPr/>
      </p:sp>
      <p:sp>
        <p:nvSpPr>
          <p:cNvPr id="203" name="Picture Placeholder 202"/>
          <p:cNvSpPr>
            <a:spLocks noGrp="1"/>
          </p:cNvSpPr>
          <p:nvPr>
            <p:ph type="pic" sz="quarter" idx="130"/>
          </p:nvPr>
        </p:nvSpPr>
        <p:spPr/>
      </p:sp>
      <p:sp>
        <p:nvSpPr>
          <p:cNvPr id="204" name="Picture Placeholder 203"/>
          <p:cNvSpPr>
            <a:spLocks noGrp="1"/>
          </p:cNvSpPr>
          <p:nvPr>
            <p:ph type="pic" sz="quarter" idx="131"/>
          </p:nvPr>
        </p:nvSpPr>
        <p:spPr/>
      </p:sp>
      <p:sp>
        <p:nvSpPr>
          <p:cNvPr id="205" name="Picture Placeholder 204"/>
          <p:cNvSpPr>
            <a:spLocks noGrp="1"/>
          </p:cNvSpPr>
          <p:nvPr>
            <p:ph type="pic" sz="quarter" idx="132"/>
          </p:nvPr>
        </p:nvSpPr>
        <p:spPr/>
      </p:sp>
      <p:sp>
        <p:nvSpPr>
          <p:cNvPr id="206" name="Picture Placeholder 205"/>
          <p:cNvSpPr>
            <a:spLocks noGrp="1"/>
          </p:cNvSpPr>
          <p:nvPr>
            <p:ph type="pic" sz="quarter" idx="133"/>
          </p:nvPr>
        </p:nvSpPr>
        <p:spPr/>
      </p:sp>
      <p:sp>
        <p:nvSpPr>
          <p:cNvPr id="207" name="Picture Placeholder 206"/>
          <p:cNvSpPr>
            <a:spLocks noGrp="1"/>
          </p:cNvSpPr>
          <p:nvPr>
            <p:ph type="pic" sz="quarter" idx="134"/>
          </p:nvPr>
        </p:nvSpPr>
        <p:spPr/>
      </p:sp>
      <p:sp>
        <p:nvSpPr>
          <p:cNvPr id="208" name="Picture Placeholder 207"/>
          <p:cNvSpPr>
            <a:spLocks noGrp="1"/>
          </p:cNvSpPr>
          <p:nvPr>
            <p:ph type="pic" sz="quarter" idx="135"/>
          </p:nvPr>
        </p:nvSpPr>
        <p:spPr/>
      </p:sp>
      <p:sp>
        <p:nvSpPr>
          <p:cNvPr id="209" name="Text Placeholder 208"/>
          <p:cNvSpPr>
            <a:spLocks noGrp="1"/>
          </p:cNvSpPr>
          <p:nvPr>
            <p:ph type="body" sz="quarter" idx="136"/>
          </p:nvPr>
        </p:nvSpPr>
        <p:spPr/>
        <p:txBody>
          <a:bodyPr/>
          <a:lstStyle/>
          <a:p>
            <a:endParaRPr lang="en-US"/>
          </a:p>
        </p:txBody>
      </p:sp>
      <p:sp>
        <p:nvSpPr>
          <p:cNvPr id="210" name="Text Placeholder 209"/>
          <p:cNvSpPr>
            <a:spLocks noGrp="1"/>
          </p:cNvSpPr>
          <p:nvPr>
            <p:ph type="body" sz="quarter" idx="137"/>
          </p:nvPr>
        </p:nvSpPr>
        <p:spPr/>
        <p:txBody>
          <a:bodyPr/>
          <a:lstStyle/>
          <a:p>
            <a:endParaRPr lang="en-US"/>
          </a:p>
        </p:txBody>
      </p:sp>
      <p:sp>
        <p:nvSpPr>
          <p:cNvPr id="211" name="Text Placeholder 210"/>
          <p:cNvSpPr>
            <a:spLocks noGrp="1"/>
          </p:cNvSpPr>
          <p:nvPr>
            <p:ph type="body" sz="quarter" idx="138"/>
          </p:nvPr>
        </p:nvSpPr>
        <p:spPr/>
        <p:txBody>
          <a:bodyPr/>
          <a:lstStyle/>
          <a:p>
            <a:endParaRPr lang="en-US"/>
          </a:p>
        </p:txBody>
      </p:sp>
      <p:sp>
        <p:nvSpPr>
          <p:cNvPr id="212" name="Text Placeholder 211"/>
          <p:cNvSpPr>
            <a:spLocks noGrp="1"/>
          </p:cNvSpPr>
          <p:nvPr>
            <p:ph type="body" sz="quarter" idx="139"/>
          </p:nvPr>
        </p:nvSpPr>
        <p:spPr/>
        <p:txBody>
          <a:bodyPr/>
          <a:lstStyle/>
          <a:p>
            <a:endParaRPr lang="en-US"/>
          </a:p>
        </p:txBody>
      </p:sp>
      <p:sp>
        <p:nvSpPr>
          <p:cNvPr id="213" name="Text Placeholder 212"/>
          <p:cNvSpPr>
            <a:spLocks noGrp="1"/>
          </p:cNvSpPr>
          <p:nvPr>
            <p:ph type="body" sz="quarter" idx="140"/>
          </p:nvPr>
        </p:nvSpPr>
        <p:spPr/>
        <p:txBody>
          <a:bodyPr/>
          <a:lstStyle/>
          <a:p>
            <a:endParaRPr lang="en-US"/>
          </a:p>
        </p:txBody>
      </p:sp>
      <p:sp>
        <p:nvSpPr>
          <p:cNvPr id="214" name="Text Placeholder 213"/>
          <p:cNvSpPr>
            <a:spLocks noGrp="1"/>
          </p:cNvSpPr>
          <p:nvPr>
            <p:ph type="body" sz="quarter" idx="141"/>
          </p:nvPr>
        </p:nvSpPr>
        <p:spPr/>
        <p:txBody>
          <a:bodyPr/>
          <a:lstStyle/>
          <a:p>
            <a:endParaRPr lang="en-US"/>
          </a:p>
        </p:txBody>
      </p:sp>
      <p:sp>
        <p:nvSpPr>
          <p:cNvPr id="215" name="Text Placeholder 214"/>
          <p:cNvSpPr>
            <a:spLocks noGrp="1"/>
          </p:cNvSpPr>
          <p:nvPr>
            <p:ph type="body" sz="quarter" idx="142"/>
          </p:nvPr>
        </p:nvSpPr>
        <p:spPr/>
        <p:txBody>
          <a:bodyPr/>
          <a:lstStyle/>
          <a:p>
            <a:endParaRPr lang="en-US"/>
          </a:p>
        </p:txBody>
      </p:sp>
      <p:sp>
        <p:nvSpPr>
          <p:cNvPr id="216" name="Text Placeholder 215"/>
          <p:cNvSpPr>
            <a:spLocks noGrp="1"/>
          </p:cNvSpPr>
          <p:nvPr>
            <p:ph type="body" sz="quarter" idx="143"/>
          </p:nvPr>
        </p:nvSpPr>
        <p:spPr/>
        <p:txBody>
          <a:bodyPr/>
          <a:lstStyle/>
          <a:p>
            <a:endParaRPr lang="en-US"/>
          </a:p>
        </p:txBody>
      </p:sp>
      <p:sp>
        <p:nvSpPr>
          <p:cNvPr id="217" name="Text Placeholder 216"/>
          <p:cNvSpPr>
            <a:spLocks noGrp="1"/>
          </p:cNvSpPr>
          <p:nvPr>
            <p:ph type="body" sz="quarter" idx="144"/>
          </p:nvPr>
        </p:nvSpPr>
        <p:spPr/>
        <p:txBody>
          <a:bodyPr/>
          <a:lstStyle/>
          <a:p>
            <a:endParaRPr lang="en-US"/>
          </a:p>
        </p:txBody>
      </p:sp>
      <p:sp>
        <p:nvSpPr>
          <p:cNvPr id="218" name="Text Placeholder 217"/>
          <p:cNvSpPr>
            <a:spLocks noGrp="1"/>
          </p:cNvSpPr>
          <p:nvPr>
            <p:ph type="body" sz="quarter" idx="145"/>
          </p:nvPr>
        </p:nvSpPr>
        <p:spPr/>
        <p:txBody>
          <a:bodyPr/>
          <a:lstStyle/>
          <a:p>
            <a:endParaRPr lang="en-US"/>
          </a:p>
        </p:txBody>
      </p:sp>
      <p:sp>
        <p:nvSpPr>
          <p:cNvPr id="219" name="Text Placeholder 218"/>
          <p:cNvSpPr>
            <a:spLocks noGrp="1"/>
          </p:cNvSpPr>
          <p:nvPr>
            <p:ph type="body" sz="quarter" idx="146"/>
          </p:nvPr>
        </p:nvSpPr>
        <p:spPr/>
        <p:txBody>
          <a:bodyPr/>
          <a:lstStyle/>
          <a:p>
            <a:endParaRPr lang="en-US"/>
          </a:p>
        </p:txBody>
      </p:sp>
      <p:sp>
        <p:nvSpPr>
          <p:cNvPr id="220" name="Text Placeholder 219"/>
          <p:cNvSpPr>
            <a:spLocks noGrp="1"/>
          </p:cNvSpPr>
          <p:nvPr>
            <p:ph type="body" sz="quarter" idx="147"/>
          </p:nvPr>
        </p:nvSpPr>
        <p:spPr/>
        <p:txBody>
          <a:bodyPr/>
          <a:lstStyle/>
          <a:p>
            <a:endParaRPr lang="en-US"/>
          </a:p>
        </p:txBody>
      </p:sp>
      <p:sp>
        <p:nvSpPr>
          <p:cNvPr id="221" name="Text Placeholder 220"/>
          <p:cNvSpPr>
            <a:spLocks noGrp="1"/>
          </p:cNvSpPr>
          <p:nvPr>
            <p:ph type="body" sz="quarter" idx="148"/>
          </p:nvPr>
        </p:nvSpPr>
        <p:spPr/>
        <p:txBody>
          <a:bodyPr/>
          <a:lstStyle/>
          <a:p>
            <a:endParaRPr lang="en-US"/>
          </a:p>
        </p:txBody>
      </p:sp>
      <p:sp>
        <p:nvSpPr>
          <p:cNvPr id="222" name="Text Placeholder 221"/>
          <p:cNvSpPr>
            <a:spLocks noGrp="1"/>
          </p:cNvSpPr>
          <p:nvPr>
            <p:ph type="body" sz="quarter" idx="149"/>
          </p:nvPr>
        </p:nvSpPr>
        <p:spPr/>
        <p:txBody>
          <a:bodyPr/>
          <a:lstStyle/>
          <a:p>
            <a:endParaRPr lang="en-US"/>
          </a:p>
        </p:txBody>
      </p:sp>
      <p:sp>
        <p:nvSpPr>
          <p:cNvPr id="223" name="Text Placeholder 222"/>
          <p:cNvSpPr>
            <a:spLocks noGrp="1"/>
          </p:cNvSpPr>
          <p:nvPr>
            <p:ph type="body" sz="quarter" idx="150"/>
          </p:nvPr>
        </p:nvSpPr>
        <p:spPr/>
        <p:txBody>
          <a:bodyPr>
            <a:normAutofit/>
          </a:bodyPr>
          <a:lstStyle/>
          <a:p>
            <a:r>
              <a:rPr lang="en-US" sz="3200" dirty="0" smtClean="0"/>
              <a:t>Quoc-Anh </a:t>
            </a:r>
            <a:r>
              <a:rPr lang="en-US" sz="3200" dirty="0"/>
              <a:t>Ho BS, </a:t>
            </a:r>
            <a:r>
              <a:rPr lang="en-US" sz="3200" dirty="0" err="1"/>
              <a:t>Lihong</a:t>
            </a:r>
            <a:r>
              <a:rPr lang="en-US" sz="3200" dirty="0"/>
              <a:t> Qi PhD, </a:t>
            </a:r>
            <a:r>
              <a:rPr lang="en-US" sz="3200" dirty="0" err="1"/>
              <a:t>Shyam</a:t>
            </a:r>
            <a:r>
              <a:rPr lang="en-US" sz="3200" dirty="0"/>
              <a:t> S. Rao MD PhD, Megan E. Daly MD</a:t>
            </a:r>
          </a:p>
          <a:p>
            <a:endParaRPr lang="en-US" dirty="0"/>
          </a:p>
        </p:txBody>
      </p:sp>
      <p:sp>
        <p:nvSpPr>
          <p:cNvPr id="224" name="Text Placeholder 223"/>
          <p:cNvSpPr>
            <a:spLocks noGrp="1"/>
          </p:cNvSpPr>
          <p:nvPr>
            <p:ph type="body" sz="quarter" idx="184"/>
          </p:nvPr>
        </p:nvSpPr>
        <p:spPr/>
        <p:txBody>
          <a:bodyPr/>
          <a:lstStyle/>
          <a:p>
            <a:r>
              <a:rPr lang="en-US" dirty="0"/>
              <a:t>Department of Radiation Oncology, University of California Davis Comprehensive Cancer Center, Sacramento, CA.</a:t>
            </a:r>
            <a:endParaRPr lang="en-US" dirty="0"/>
          </a:p>
        </p:txBody>
      </p:sp>
      <p:sp>
        <p:nvSpPr>
          <p:cNvPr id="225" name="Text Placeholder 224"/>
          <p:cNvSpPr>
            <a:spLocks noGrp="1"/>
          </p:cNvSpPr>
          <p:nvPr>
            <p:ph type="body" sz="quarter" idx="185"/>
          </p:nvPr>
        </p:nvSpPr>
        <p:spPr>
          <a:xfrm>
            <a:off x="3662362" y="232385"/>
            <a:ext cx="20107276" cy="979517"/>
          </a:xfrm>
        </p:spPr>
        <p:txBody>
          <a:bodyPr>
            <a:normAutofit fontScale="70000" lnSpcReduction="20000"/>
          </a:bodyPr>
          <a:lstStyle/>
          <a:p>
            <a:r>
              <a:rPr lang="en-US" b="1" dirty="0"/>
              <a:t>Immune Parameters as Predictors of Pneumonitis and Survival in Locally Advanced Non-Small Cell Lung Cancer Treated with </a:t>
            </a:r>
            <a:r>
              <a:rPr lang="en-US" b="1" dirty="0" err="1"/>
              <a:t>Chemoradiation</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697261041"/>
              </p:ext>
            </p:extLst>
          </p:nvPr>
        </p:nvGraphicFramePr>
        <p:xfrm>
          <a:off x="7491663" y="6572372"/>
          <a:ext cx="5759115" cy="6191126"/>
        </p:xfrm>
        <a:graphic>
          <a:graphicData uri="http://schemas.openxmlformats.org/drawingml/2006/table">
            <a:tbl>
              <a:tblPr firstRow="1" bandRow="1">
                <a:tableStyleId>{FABFCF23-3B69-468F-B69F-88F6DE6A72F2}</a:tableStyleId>
              </a:tblPr>
              <a:tblGrid>
                <a:gridCol w="1098611"/>
                <a:gridCol w="4660504"/>
              </a:tblGrid>
              <a:tr h="930502">
                <a:tc>
                  <a:txBody>
                    <a:bodyPr/>
                    <a:lstStyle/>
                    <a:p>
                      <a:pPr algn="ctr"/>
                      <a:r>
                        <a:rPr lang="en-US" sz="1800" dirty="0" smtClean="0"/>
                        <a:t>Grade</a:t>
                      </a:r>
                      <a:endParaRPr lang="en-US" sz="1800" dirty="0"/>
                    </a:p>
                  </a:txBody>
                  <a:tcPr anchor="ctr"/>
                </a:tc>
                <a:tc>
                  <a:txBody>
                    <a:bodyPr/>
                    <a:lstStyle/>
                    <a:p>
                      <a:pPr algn="ctr"/>
                      <a:r>
                        <a:rPr lang="en-US" sz="1800" dirty="0" smtClean="0"/>
                        <a:t>Signs, Symptoms, Interventions</a:t>
                      </a:r>
                      <a:endParaRPr lang="en-US" sz="1800" dirty="0"/>
                    </a:p>
                  </a:txBody>
                  <a:tcPr anchor="ctr"/>
                </a:tc>
              </a:tr>
              <a:tr h="1234559">
                <a:tc>
                  <a:txBody>
                    <a:bodyPr/>
                    <a:lstStyle/>
                    <a:p>
                      <a:pPr algn="ctr"/>
                      <a:r>
                        <a:rPr lang="en-US" sz="2000" dirty="0" smtClean="0"/>
                        <a:t>1</a:t>
                      </a:r>
                      <a:endParaRPr lang="en-US" sz="2000" dirty="0"/>
                    </a:p>
                  </a:txBody>
                  <a:tcPr anchor="ctr"/>
                </a:tc>
                <a:tc>
                  <a:txBody>
                    <a:bodyPr/>
                    <a:lstStyle/>
                    <a:p>
                      <a:pPr algn="ctr"/>
                      <a:r>
                        <a:rPr lang="en-US" sz="2000" dirty="0" smtClean="0"/>
                        <a:t>Asymptomatic; clinical or diagnostic observations</a:t>
                      </a:r>
                      <a:r>
                        <a:rPr lang="en-US" sz="2000" baseline="0" dirty="0" smtClean="0"/>
                        <a:t> only; intervention not indicated</a:t>
                      </a:r>
                      <a:endParaRPr lang="en-US" sz="2000" dirty="0"/>
                    </a:p>
                  </a:txBody>
                  <a:tcPr anchor="ctr"/>
                </a:tc>
              </a:tr>
              <a:tr h="930502">
                <a:tc>
                  <a:txBody>
                    <a:bodyPr/>
                    <a:lstStyle/>
                    <a:p>
                      <a:pPr algn="ctr"/>
                      <a:r>
                        <a:rPr lang="en-US" sz="2000" dirty="0" smtClean="0"/>
                        <a:t>2</a:t>
                      </a:r>
                      <a:endParaRPr lang="en-US" sz="2000" dirty="0"/>
                    </a:p>
                  </a:txBody>
                  <a:tcPr anchor="ctr"/>
                </a:tc>
                <a:tc>
                  <a:txBody>
                    <a:bodyPr/>
                    <a:lstStyle/>
                    <a:p>
                      <a:pPr algn="ctr"/>
                      <a:r>
                        <a:rPr lang="en-US" sz="2000" dirty="0" smtClean="0"/>
                        <a:t>Symptomatic; medial intervention indicated;</a:t>
                      </a:r>
                      <a:r>
                        <a:rPr lang="en-US" sz="2000" baseline="0" dirty="0" smtClean="0"/>
                        <a:t> limited instrumental ADL</a:t>
                      </a:r>
                      <a:endParaRPr lang="en-US" sz="2000" dirty="0"/>
                    </a:p>
                  </a:txBody>
                  <a:tcPr anchor="ctr"/>
                </a:tc>
              </a:tr>
              <a:tr h="930502">
                <a:tc>
                  <a:txBody>
                    <a:bodyPr/>
                    <a:lstStyle/>
                    <a:p>
                      <a:pPr algn="ctr"/>
                      <a:r>
                        <a:rPr lang="en-US" sz="2000" dirty="0" smtClean="0"/>
                        <a:t>3</a:t>
                      </a:r>
                      <a:endParaRPr lang="en-US" sz="2000" dirty="0"/>
                    </a:p>
                  </a:txBody>
                  <a:tcPr anchor="ctr"/>
                </a:tc>
                <a:tc>
                  <a:txBody>
                    <a:bodyPr/>
                    <a:lstStyle/>
                    <a:p>
                      <a:pPr algn="ctr"/>
                      <a:r>
                        <a:rPr lang="en-US" sz="2000" dirty="0" smtClean="0"/>
                        <a:t>Severe symptoms; limiting self-care ADL; oxygen indicated</a:t>
                      </a:r>
                      <a:endParaRPr lang="en-US" sz="2000" dirty="0"/>
                    </a:p>
                  </a:txBody>
                  <a:tcPr anchor="ctr"/>
                </a:tc>
              </a:tr>
              <a:tr h="1234559">
                <a:tc>
                  <a:txBody>
                    <a:bodyPr/>
                    <a:lstStyle/>
                    <a:p>
                      <a:pPr algn="ctr"/>
                      <a:r>
                        <a:rPr lang="en-US" sz="2000" dirty="0" smtClean="0"/>
                        <a:t>4</a:t>
                      </a:r>
                      <a:endParaRPr lang="en-US" sz="2000" dirty="0"/>
                    </a:p>
                  </a:txBody>
                  <a:tcPr anchor="ctr"/>
                </a:tc>
                <a:tc>
                  <a:txBody>
                    <a:bodyPr/>
                    <a:lstStyle/>
                    <a:p>
                      <a:pPr algn="ctr"/>
                      <a:r>
                        <a:rPr lang="en-US" sz="2000" dirty="0" smtClean="0"/>
                        <a:t>Life-threatening</a:t>
                      </a:r>
                      <a:r>
                        <a:rPr lang="en-US" sz="2000" baseline="0" dirty="0" smtClean="0"/>
                        <a:t> respiratory compromise; urgent intervention indicated (</a:t>
                      </a:r>
                      <a:r>
                        <a:rPr lang="en-US" sz="2000" baseline="0" dirty="0" err="1" smtClean="0"/>
                        <a:t>eg</a:t>
                      </a:r>
                      <a:r>
                        <a:rPr lang="en-US" sz="2000" baseline="0" dirty="0" smtClean="0"/>
                        <a:t>, tracheostomy or intubation)</a:t>
                      </a:r>
                      <a:endParaRPr lang="en-US" sz="2000" dirty="0"/>
                    </a:p>
                  </a:txBody>
                  <a:tcPr anchor="ctr"/>
                </a:tc>
              </a:tr>
              <a:tr h="930502">
                <a:tc>
                  <a:txBody>
                    <a:bodyPr/>
                    <a:lstStyle/>
                    <a:p>
                      <a:pPr algn="ctr"/>
                      <a:r>
                        <a:rPr lang="en-US" sz="2000" dirty="0" smtClean="0"/>
                        <a:t>5</a:t>
                      </a:r>
                      <a:endParaRPr lang="en-US" sz="2000" dirty="0"/>
                    </a:p>
                  </a:txBody>
                  <a:tcPr anchor="ctr"/>
                </a:tc>
                <a:tc>
                  <a:txBody>
                    <a:bodyPr/>
                    <a:lstStyle/>
                    <a:p>
                      <a:pPr algn="ctr"/>
                      <a:r>
                        <a:rPr lang="en-US" sz="2000" dirty="0" smtClean="0"/>
                        <a:t>Death</a:t>
                      </a:r>
                      <a:endParaRPr lang="en-US" sz="2000" dirty="0"/>
                    </a:p>
                  </a:txBody>
                  <a:tcPr anchor="ctr"/>
                </a:tc>
              </a:tr>
            </a:tbl>
          </a:graphicData>
        </a:graphic>
      </p:graphicFrame>
      <p:pic>
        <p:nvPicPr>
          <p:cNvPr id="5" name="Picture 4"/>
          <p:cNvPicPr>
            <a:picLocks noChangeAspect="1"/>
          </p:cNvPicPr>
          <p:nvPr/>
        </p:nvPicPr>
        <p:blipFill>
          <a:blip r:embed="rId5"/>
          <a:stretch>
            <a:fillRect/>
          </a:stretch>
        </p:blipFill>
        <p:spPr>
          <a:xfrm>
            <a:off x="14267775" y="7491306"/>
            <a:ext cx="2680224" cy="2019517"/>
          </a:xfrm>
          <a:prstGeom prst="rect">
            <a:avLst/>
          </a:prstGeom>
        </p:spPr>
      </p:pic>
      <p:pic>
        <p:nvPicPr>
          <p:cNvPr id="6" name="Picture 5"/>
          <p:cNvPicPr>
            <a:picLocks noChangeAspect="1"/>
          </p:cNvPicPr>
          <p:nvPr/>
        </p:nvPicPr>
        <p:blipFill>
          <a:blip r:embed="rId6"/>
          <a:stretch>
            <a:fillRect/>
          </a:stretch>
        </p:blipFill>
        <p:spPr>
          <a:xfrm>
            <a:off x="14263615" y="9627916"/>
            <a:ext cx="2684384" cy="2018490"/>
          </a:xfrm>
          <a:prstGeom prst="rect">
            <a:avLst/>
          </a:prstGeom>
        </p:spPr>
      </p:pic>
      <p:pic>
        <p:nvPicPr>
          <p:cNvPr id="7" name="Picture 6"/>
          <p:cNvPicPr>
            <a:picLocks noChangeAspect="1"/>
          </p:cNvPicPr>
          <p:nvPr/>
        </p:nvPicPr>
        <p:blipFill>
          <a:blip r:embed="rId7"/>
          <a:stretch>
            <a:fillRect/>
          </a:stretch>
        </p:blipFill>
        <p:spPr>
          <a:xfrm>
            <a:off x="14273300" y="11779345"/>
            <a:ext cx="2674699" cy="2015354"/>
          </a:xfrm>
          <a:prstGeom prst="rect">
            <a:avLst/>
          </a:prstGeom>
        </p:spPr>
      </p:pic>
      <p:pic>
        <p:nvPicPr>
          <p:cNvPr id="8" name="Picture 7"/>
          <p:cNvPicPr>
            <a:picLocks noChangeAspect="1"/>
          </p:cNvPicPr>
          <p:nvPr/>
        </p:nvPicPr>
        <p:blipFill>
          <a:blip r:embed="rId8"/>
          <a:stretch>
            <a:fillRect/>
          </a:stretch>
        </p:blipFill>
        <p:spPr>
          <a:xfrm>
            <a:off x="14267774" y="13911792"/>
            <a:ext cx="2676066" cy="2019516"/>
          </a:xfrm>
          <a:prstGeom prst="rect">
            <a:avLst/>
          </a:prstGeom>
        </p:spPr>
      </p:pic>
      <p:pic>
        <p:nvPicPr>
          <p:cNvPr id="9" name="Picture 8"/>
          <p:cNvPicPr>
            <a:picLocks noChangeAspect="1"/>
          </p:cNvPicPr>
          <p:nvPr/>
        </p:nvPicPr>
        <p:blipFill>
          <a:blip r:embed="rId9"/>
          <a:stretch>
            <a:fillRect/>
          </a:stretch>
        </p:blipFill>
        <p:spPr>
          <a:xfrm>
            <a:off x="17146003" y="13911790"/>
            <a:ext cx="2681585" cy="2019517"/>
          </a:xfrm>
          <a:prstGeom prst="rect">
            <a:avLst/>
          </a:prstGeom>
        </p:spPr>
      </p:pic>
      <p:pic>
        <p:nvPicPr>
          <p:cNvPr id="10" name="Picture 9"/>
          <p:cNvPicPr>
            <a:picLocks noChangeAspect="1"/>
          </p:cNvPicPr>
          <p:nvPr/>
        </p:nvPicPr>
        <p:blipFill>
          <a:blip r:embed="rId10"/>
          <a:stretch>
            <a:fillRect/>
          </a:stretch>
        </p:blipFill>
        <p:spPr>
          <a:xfrm>
            <a:off x="17146003" y="11779345"/>
            <a:ext cx="2681586" cy="2015354"/>
          </a:xfrm>
          <a:prstGeom prst="rect">
            <a:avLst/>
          </a:prstGeom>
        </p:spPr>
      </p:pic>
      <p:pic>
        <p:nvPicPr>
          <p:cNvPr id="11" name="Picture 10"/>
          <p:cNvPicPr>
            <a:picLocks noChangeAspect="1"/>
          </p:cNvPicPr>
          <p:nvPr/>
        </p:nvPicPr>
        <p:blipFill>
          <a:blip r:embed="rId11"/>
          <a:stretch>
            <a:fillRect/>
          </a:stretch>
        </p:blipFill>
        <p:spPr>
          <a:xfrm>
            <a:off x="17146002" y="9629757"/>
            <a:ext cx="2681586" cy="2018488"/>
          </a:xfrm>
          <a:prstGeom prst="rect">
            <a:avLst/>
          </a:prstGeom>
        </p:spPr>
      </p:pic>
      <p:pic>
        <p:nvPicPr>
          <p:cNvPr id="12" name="Picture 11"/>
          <p:cNvPicPr>
            <a:picLocks noChangeAspect="1"/>
          </p:cNvPicPr>
          <p:nvPr/>
        </p:nvPicPr>
        <p:blipFill>
          <a:blip r:embed="rId12"/>
          <a:stretch>
            <a:fillRect/>
          </a:stretch>
        </p:blipFill>
        <p:spPr>
          <a:xfrm>
            <a:off x="17146002" y="7491306"/>
            <a:ext cx="2681586" cy="2019517"/>
          </a:xfrm>
          <a:prstGeom prst="rect">
            <a:avLst/>
          </a:prstGeom>
        </p:spPr>
      </p:pic>
    </p:spTree>
    <p:extLst>
      <p:ext uri="{BB962C8B-B14F-4D97-AF65-F5344CB8AC3E}">
        <p14:creationId xmlns:p14="http://schemas.microsoft.com/office/powerpoint/2010/main" val="3417310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3151</TotalTime>
  <Words>574</Words>
  <Application>Microsoft Office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Arial</vt:lpstr>
      <vt:lpstr>Calibri</vt:lpstr>
      <vt:lpstr>Trebuchet MS</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Quoc Anh</cp:lastModifiedBy>
  <cp:revision>38</cp:revision>
  <dcterms:created xsi:type="dcterms:W3CDTF">2012-02-06T18:46:22Z</dcterms:created>
  <dcterms:modified xsi:type="dcterms:W3CDTF">2017-02-18T07:58:23Z</dcterms:modified>
</cp:coreProperties>
</file>